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image" Target="../media/image-5-9.png"/><Relationship Id="rId10" Type="http://schemas.openxmlformats.org/officeDocument/2006/relationships/image" Target="../media/image-5-10.svg"/><Relationship Id="rId11" Type="http://schemas.openxmlformats.org/officeDocument/2006/relationships/slideLayout" Target="../slideLayouts/slideLayout6.xml"/><Relationship Id="rId1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271480"/>
            <a:ext cx="7289483" cy="620078"/>
          </a:xfrm>
          <a:prstGeom prst="rect">
            <a:avLst/>
          </a:prstGeom>
          <a:noFill/>
          <a:ln/>
        </p:spPr>
        <p:txBody>
          <a:bodyPr wrap="none" lIns="0" tIns="0" rIns="0" bIns="0" rtlCol="0" anchor="t"/>
          <a:lstStyle/>
          <a:p>
            <a:pPr algn="l" indent="0" marL="0">
              <a:lnSpc>
                <a:spcPts val="4850"/>
              </a:lnSpc>
              <a:buNone/>
            </a:pPr>
            <a:r>
              <a:rPr lang="en-US" sz="3900" b="1" dirty="0">
                <a:solidFill>
                  <a:srgbClr val="403C4E"/>
                </a:solidFill>
                <a:latin typeface="Merriweather Bold" pitchFamily="34" charset="0"/>
                <a:ea typeface="Merriweather Bold" pitchFamily="34" charset="-122"/>
                <a:cs typeface="Merriweather Bold" pitchFamily="34" charset="-120"/>
              </a:rPr>
              <a:t>Principles of Compiler Design</a:t>
            </a:r>
            <a:endParaRPr lang="en-US" sz="3900" dirty="0"/>
          </a:p>
        </p:txBody>
      </p:sp>
      <p:sp>
        <p:nvSpPr>
          <p:cNvPr id="4" name="Text 1"/>
          <p:cNvSpPr/>
          <p:nvPr/>
        </p:nvSpPr>
        <p:spPr>
          <a:xfrm>
            <a:off x="6280190" y="3970853"/>
            <a:ext cx="3622238" cy="372070"/>
          </a:xfrm>
          <a:prstGeom prst="rect">
            <a:avLst/>
          </a:prstGeom>
          <a:noFill/>
          <a:ln/>
        </p:spPr>
        <p:txBody>
          <a:bodyPr wrap="none" lIns="0" tIns="0" rIns="0" bIns="0" rtlCol="0" anchor="t"/>
          <a:lstStyle/>
          <a:p>
            <a:pPr algn="l" indent="0" marL="0">
              <a:lnSpc>
                <a:spcPts val="2900"/>
              </a:lnSpc>
              <a:buNone/>
            </a:pPr>
            <a:r>
              <a:rPr lang="en-US" sz="2300" b="1" dirty="0">
                <a:solidFill>
                  <a:srgbClr val="F20374"/>
                </a:solidFill>
                <a:latin typeface="Merriweather Bold" pitchFamily="34" charset="0"/>
                <a:ea typeface="Merriweather Bold" pitchFamily="34" charset="-122"/>
                <a:cs typeface="Merriweather Bold" pitchFamily="34" charset="-120"/>
              </a:rPr>
              <a:t>Individual Assignment-2</a:t>
            </a:r>
            <a:endParaRPr lang="en-US" sz="2300" dirty="0"/>
          </a:p>
        </p:txBody>
      </p:sp>
      <p:sp>
        <p:nvSpPr>
          <p:cNvPr id="5" name="Text 2"/>
          <p:cNvSpPr/>
          <p:nvPr/>
        </p:nvSpPr>
        <p:spPr>
          <a:xfrm>
            <a:off x="6280190" y="4640580"/>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Zelalem Getahun      1508462</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22884"/>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403C4E"/>
                </a:solidFill>
                <a:latin typeface="Merriweather Bold" pitchFamily="34" charset="0"/>
                <a:ea typeface="Merriweather Bold" pitchFamily="34" charset="-122"/>
                <a:cs typeface="Merriweather Bold" pitchFamily="34" charset="-120"/>
              </a:rPr>
              <a:t>The Compiler vs. Interpreter Landscape</a:t>
            </a:r>
            <a:endParaRPr lang="en-US" sz="3900" dirty="0"/>
          </a:p>
        </p:txBody>
      </p:sp>
      <p:sp>
        <p:nvSpPr>
          <p:cNvPr id="4" name="Text 1"/>
          <p:cNvSpPr/>
          <p:nvPr/>
        </p:nvSpPr>
        <p:spPr>
          <a:xfrm>
            <a:off x="793790" y="366069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This comprehensive diagram visually summarizes the key distinctions and interactions between compilers and interpreters. It highlights their different approaches to source code translation, error handling, and the resulting execution outcomes.</a:t>
            </a:r>
            <a:endParaRPr lang="en-US" sz="1550" dirty="0"/>
          </a:p>
        </p:txBody>
      </p:sp>
      <p:sp>
        <p:nvSpPr>
          <p:cNvPr id="5" name="Text 2"/>
          <p:cNvSpPr/>
          <p:nvPr/>
        </p:nvSpPr>
        <p:spPr>
          <a:xfrm>
            <a:off x="793790" y="515409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Understanding this landscape is essential for making informed decisions in programming, allowing developers to leverage the strengths of each tool to suit specific project requirements.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721298"/>
          </a:xfrm>
          <a:prstGeom prst="rect">
            <a:avLst/>
          </a:prstGeom>
        </p:spPr>
      </p:pic>
      <p:sp>
        <p:nvSpPr>
          <p:cNvPr id="3" name="Text 0"/>
          <p:cNvSpPr/>
          <p:nvPr/>
        </p:nvSpPr>
        <p:spPr>
          <a:xfrm>
            <a:off x="793790" y="4888944"/>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403C4E"/>
                </a:solidFill>
                <a:latin typeface="Merriweather Bold" pitchFamily="34" charset="0"/>
                <a:ea typeface="Merriweather Bold" pitchFamily="34" charset="-122"/>
                <a:cs typeface="Merriweather Bold" pitchFamily="34" charset="-120"/>
              </a:rPr>
              <a:t>What is a Compiler and How Does it Differ from an Interpreter?</a:t>
            </a:r>
            <a:endParaRPr lang="en-US" sz="3900" dirty="0"/>
          </a:p>
        </p:txBody>
      </p:sp>
      <p:sp>
        <p:nvSpPr>
          <p:cNvPr id="4" name="Text 1"/>
          <p:cNvSpPr/>
          <p:nvPr/>
        </p:nvSpPr>
        <p:spPr>
          <a:xfrm>
            <a:off x="793790" y="642675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Understanding the fundamental differences between compilers and interpreters is crucial for any aspiring computer scientist. Both are essential translation tools in programming, but they operate distinctively and impact how software is developed, debugged, and executed.</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41947"/>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403C4E"/>
                </a:solidFill>
                <a:latin typeface="Merriweather Bold" pitchFamily="34" charset="0"/>
                <a:ea typeface="Merriweather Bold" pitchFamily="34" charset="-122"/>
                <a:cs typeface="Merriweather Bold" pitchFamily="34" charset="-120"/>
              </a:rPr>
              <a:t>What is a Compiler and How Does it Differ from an Interpreter?</a:t>
            </a:r>
            <a:endParaRPr lang="en-US" sz="3900" dirty="0"/>
          </a:p>
        </p:txBody>
      </p:sp>
      <p:sp>
        <p:nvSpPr>
          <p:cNvPr id="4" name="Text 1"/>
          <p:cNvSpPr/>
          <p:nvPr/>
        </p:nvSpPr>
        <p:spPr>
          <a:xfrm>
            <a:off x="6280190" y="4399836"/>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This detailed presentation explores the intricate world of programming language translation tools. We will delve into their core working mechanisms, highlight their critical differences, and examine their real-world applications across various software development scenarios. By the end, you'll have a clear understanding of when to choose a compiler over an interpreter and vice versa.</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34553"/>
            <a:ext cx="9224367" cy="620078"/>
          </a:xfrm>
          <a:prstGeom prst="rect">
            <a:avLst/>
          </a:prstGeom>
          <a:noFill/>
          <a:ln/>
        </p:spPr>
        <p:txBody>
          <a:bodyPr wrap="none" lIns="0" tIns="0" rIns="0" bIns="0" rtlCol="0" anchor="t"/>
          <a:lstStyle/>
          <a:p>
            <a:pPr algn="l" indent="0" marL="0">
              <a:lnSpc>
                <a:spcPts val="4850"/>
              </a:lnSpc>
              <a:buNone/>
            </a:pPr>
            <a:r>
              <a:rPr lang="en-US" sz="3900" b="1" dirty="0">
                <a:solidFill>
                  <a:srgbClr val="403C4E"/>
                </a:solidFill>
                <a:latin typeface="Merriweather Bold" pitchFamily="34" charset="0"/>
                <a:ea typeface="Merriweather Bold" pitchFamily="34" charset="-122"/>
                <a:cs typeface="Merriweather Bold" pitchFamily="34" charset="-120"/>
              </a:rPr>
              <a:t>Introduction to Language Translators</a:t>
            </a:r>
            <a:endParaRPr lang="en-US" sz="3900" dirty="0"/>
          </a:p>
        </p:txBody>
      </p:sp>
      <p:sp>
        <p:nvSpPr>
          <p:cNvPr id="3" name="Text 1"/>
          <p:cNvSpPr/>
          <p:nvPr/>
        </p:nvSpPr>
        <p:spPr>
          <a:xfrm>
            <a:off x="793790" y="3151465"/>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At the heart of modern computing lies a fundamental challenge: computers operate on binary machine code, a language far removed from the human-readable programming languages we use. To bridge this critical communication gap, language translators are indispensable tools. They act as intermediaries, converting our high-level instructions into a format the machine can execute.</a:t>
            </a:r>
            <a:endParaRPr lang="en-US" sz="1550" dirty="0"/>
          </a:p>
        </p:txBody>
      </p:sp>
      <p:sp>
        <p:nvSpPr>
          <p:cNvPr id="4" name="Shape 2"/>
          <p:cNvSpPr/>
          <p:nvPr/>
        </p:nvSpPr>
        <p:spPr>
          <a:xfrm>
            <a:off x="793790" y="4327327"/>
            <a:ext cx="446484" cy="446484"/>
          </a:xfrm>
          <a:prstGeom prst="roundRect">
            <a:avLst>
              <a:gd name="adj" fmla="val 18670"/>
            </a:avLst>
          </a:prstGeom>
          <a:solidFill>
            <a:srgbClr val="FFD8CC"/>
          </a:solidFill>
          <a:ln w="7620">
            <a:solidFill>
              <a:srgbClr val="E5BEB2"/>
            </a:solidFill>
            <a:prstDash val="solid"/>
          </a:ln>
        </p:spPr>
      </p:sp>
      <p:sp>
        <p:nvSpPr>
          <p:cNvPr id="5" name="Text 3"/>
          <p:cNvSpPr/>
          <p:nvPr/>
        </p:nvSpPr>
        <p:spPr>
          <a:xfrm>
            <a:off x="1438632" y="439554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Bridging the Gap</a:t>
            </a:r>
            <a:endParaRPr lang="en-US" sz="1950" dirty="0"/>
          </a:p>
        </p:txBody>
      </p:sp>
      <p:sp>
        <p:nvSpPr>
          <p:cNvPr id="6" name="Text 4"/>
          <p:cNvSpPr/>
          <p:nvPr/>
        </p:nvSpPr>
        <p:spPr>
          <a:xfrm>
            <a:off x="1438632" y="4824770"/>
            <a:ext cx="3537347" cy="127015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Computers cannot directly understand human-readable programming languages. They only comprehend binary machine code.</a:t>
            </a:r>
            <a:endParaRPr lang="en-US" sz="1550" dirty="0"/>
          </a:p>
        </p:txBody>
      </p:sp>
      <p:sp>
        <p:nvSpPr>
          <p:cNvPr id="7" name="Shape 5"/>
          <p:cNvSpPr/>
          <p:nvPr/>
        </p:nvSpPr>
        <p:spPr>
          <a:xfrm>
            <a:off x="5223986" y="4327327"/>
            <a:ext cx="446484" cy="446484"/>
          </a:xfrm>
          <a:prstGeom prst="roundRect">
            <a:avLst>
              <a:gd name="adj" fmla="val 18670"/>
            </a:avLst>
          </a:prstGeom>
          <a:solidFill>
            <a:srgbClr val="FFD8CC"/>
          </a:solidFill>
          <a:ln w="7620">
            <a:solidFill>
              <a:srgbClr val="E5BEB2"/>
            </a:solidFill>
            <a:prstDash val="solid"/>
          </a:ln>
        </p:spPr>
      </p:sp>
      <p:sp>
        <p:nvSpPr>
          <p:cNvPr id="8" name="Text 6"/>
          <p:cNvSpPr/>
          <p:nvPr/>
        </p:nvSpPr>
        <p:spPr>
          <a:xfrm>
            <a:off x="5868829" y="4395549"/>
            <a:ext cx="3356491" cy="310158"/>
          </a:xfrm>
          <a:prstGeom prst="rect">
            <a:avLst/>
          </a:prstGeom>
          <a:noFill/>
          <a:ln/>
        </p:spPr>
        <p:txBody>
          <a:bodyPr wrap="none" lIns="0" tIns="0" rIns="0" bIns="0" rtlCol="0" anchor="t"/>
          <a:lstStyle/>
          <a:p>
            <a:pPr algn="l" indent="0" marL="0">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Essential Translation Tools</a:t>
            </a:r>
            <a:endParaRPr lang="en-US" sz="1950" dirty="0"/>
          </a:p>
        </p:txBody>
      </p:sp>
      <p:sp>
        <p:nvSpPr>
          <p:cNvPr id="9" name="Text 7"/>
          <p:cNvSpPr/>
          <p:nvPr/>
        </p:nvSpPr>
        <p:spPr>
          <a:xfrm>
            <a:off x="5868829" y="4824770"/>
            <a:ext cx="3537466" cy="9526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Two of the most important translation tools are the </a:t>
            </a:r>
            <a:pPr algn="l" indent="0" marL="0">
              <a:lnSpc>
                <a:spcPts val="2500"/>
              </a:lnSpc>
              <a:buNone/>
            </a:pPr>
            <a:r>
              <a:rPr lang="en-US" sz="1550" dirty="0">
                <a:solidFill>
                  <a:srgbClr val="F20374"/>
                </a:solidFill>
                <a:latin typeface="Open Sans" pitchFamily="34" charset="0"/>
                <a:ea typeface="Open Sans" pitchFamily="34" charset="-122"/>
                <a:cs typeface="Open Sans" pitchFamily="34" charset="-120"/>
              </a:rPr>
              <a:t>Compiler</a:t>
            </a:r>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 and the </a:t>
            </a:r>
            <a:pPr algn="l" indent="0" marL="0">
              <a:lnSpc>
                <a:spcPts val="2500"/>
              </a:lnSpc>
              <a:buNone/>
            </a:pPr>
            <a:r>
              <a:rPr lang="en-US" sz="1550" dirty="0">
                <a:solidFill>
                  <a:srgbClr val="F20374"/>
                </a:solidFill>
                <a:latin typeface="Open Sans" pitchFamily="34" charset="0"/>
                <a:ea typeface="Open Sans" pitchFamily="34" charset="-122"/>
                <a:cs typeface="Open Sans" pitchFamily="34" charset="-120"/>
              </a:rPr>
              <a:t>Interpreter</a:t>
            </a:r>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a:t>
            </a:r>
            <a:endParaRPr lang="en-US" sz="1550" dirty="0"/>
          </a:p>
        </p:txBody>
      </p:sp>
      <p:sp>
        <p:nvSpPr>
          <p:cNvPr id="10" name="Shape 8"/>
          <p:cNvSpPr/>
          <p:nvPr/>
        </p:nvSpPr>
        <p:spPr>
          <a:xfrm>
            <a:off x="9654302" y="4327327"/>
            <a:ext cx="446484" cy="446484"/>
          </a:xfrm>
          <a:prstGeom prst="roundRect">
            <a:avLst>
              <a:gd name="adj" fmla="val 18670"/>
            </a:avLst>
          </a:prstGeom>
          <a:solidFill>
            <a:srgbClr val="FFD8CC"/>
          </a:solidFill>
          <a:ln w="7620">
            <a:solidFill>
              <a:srgbClr val="E5BEB2"/>
            </a:solidFill>
            <a:prstDash val="solid"/>
          </a:ln>
        </p:spPr>
      </p:sp>
      <p:sp>
        <p:nvSpPr>
          <p:cNvPr id="11" name="Text 9"/>
          <p:cNvSpPr/>
          <p:nvPr/>
        </p:nvSpPr>
        <p:spPr>
          <a:xfrm>
            <a:off x="10299144" y="439554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Strategic Choice</a:t>
            </a:r>
            <a:endParaRPr lang="en-US" sz="1950" dirty="0"/>
          </a:p>
        </p:txBody>
      </p:sp>
      <p:sp>
        <p:nvSpPr>
          <p:cNvPr id="12" name="Text 10"/>
          <p:cNvSpPr/>
          <p:nvPr/>
        </p:nvSpPr>
        <p:spPr>
          <a:xfrm>
            <a:off x="10299144" y="4824770"/>
            <a:ext cx="3537466" cy="127015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Understanding their differences helps developers choose the right tool for optimal efficiency, development speed, and execution behavior.</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94291"/>
            <a:ext cx="4465558" cy="558165"/>
          </a:xfrm>
          <a:prstGeom prst="rect">
            <a:avLst/>
          </a:prstGeom>
          <a:noFill/>
          <a:ln/>
        </p:spPr>
        <p:txBody>
          <a:bodyPr wrap="none" lIns="0" tIns="0" rIns="0" bIns="0" rtlCol="0" anchor="t"/>
          <a:lstStyle/>
          <a:p>
            <a:pPr algn="l" indent="0" marL="0">
              <a:lnSpc>
                <a:spcPts val="4350"/>
              </a:lnSpc>
              <a:buNone/>
            </a:pPr>
            <a:r>
              <a:rPr lang="en-US" sz="3500" b="1" dirty="0">
                <a:solidFill>
                  <a:srgbClr val="403C4E"/>
                </a:solidFill>
                <a:latin typeface="Merriweather Bold" pitchFamily="34" charset="0"/>
                <a:ea typeface="Merriweather Bold" pitchFamily="34" charset="-122"/>
                <a:cs typeface="Merriweather Bold" pitchFamily="34" charset="-120"/>
              </a:rPr>
              <a:t>What is a Compiler?</a:t>
            </a:r>
            <a:endParaRPr lang="en-US" sz="3500" dirty="0"/>
          </a:p>
        </p:txBody>
      </p:sp>
      <p:sp>
        <p:nvSpPr>
          <p:cNvPr id="3" name="Text 1"/>
          <p:cNvSpPr/>
          <p:nvPr/>
        </p:nvSpPr>
        <p:spPr>
          <a:xfrm>
            <a:off x="793790" y="1909643"/>
            <a:ext cx="13042821" cy="571500"/>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A compiler is a system software program designed to translate an entire high-level programming language into machine code in a single, comprehensive operation. Unlike interpreters, compilers process the entire source code before any part of the program is executed.</a:t>
            </a:r>
            <a:endParaRPr lang="en-US" sz="1400" dirty="0"/>
          </a:p>
        </p:txBody>
      </p:sp>
      <p:sp>
        <p:nvSpPr>
          <p:cNvPr id="4" name="Shape 2"/>
          <p:cNvSpPr/>
          <p:nvPr/>
        </p:nvSpPr>
        <p:spPr>
          <a:xfrm>
            <a:off x="793790" y="2682002"/>
            <a:ext cx="4228505" cy="2330172"/>
          </a:xfrm>
          <a:prstGeom prst="roundRect">
            <a:avLst>
              <a:gd name="adj" fmla="val 3220"/>
            </a:avLst>
          </a:prstGeom>
          <a:solidFill>
            <a:srgbClr val="FFD8CC"/>
          </a:solidFill>
          <a:ln w="7620">
            <a:solidFill>
              <a:srgbClr val="E5BEB2"/>
            </a:solidFill>
            <a:prstDash val="solid"/>
          </a:ln>
        </p:spPr>
      </p:sp>
      <p:sp>
        <p:nvSpPr>
          <p:cNvPr id="5" name="Shape 3"/>
          <p:cNvSpPr/>
          <p:nvPr/>
        </p:nvSpPr>
        <p:spPr>
          <a:xfrm>
            <a:off x="980003" y="2868216"/>
            <a:ext cx="535781" cy="535781"/>
          </a:xfrm>
          <a:prstGeom prst="roundRect">
            <a:avLst>
              <a:gd name="adj" fmla="val 17064968"/>
            </a:avLst>
          </a:prstGeom>
          <a:solidFill>
            <a:srgbClr val="FFAD94"/>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27284" y="3015496"/>
            <a:ext cx="241102" cy="241102"/>
          </a:xfrm>
          <a:prstGeom prst="rect">
            <a:avLst/>
          </a:prstGeom>
        </p:spPr>
      </p:pic>
      <p:sp>
        <p:nvSpPr>
          <p:cNvPr id="7" name="Text 4"/>
          <p:cNvSpPr/>
          <p:nvPr/>
        </p:nvSpPr>
        <p:spPr>
          <a:xfrm>
            <a:off x="980003" y="3582591"/>
            <a:ext cx="2796540" cy="278963"/>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Full Program Translation</a:t>
            </a:r>
            <a:endParaRPr lang="en-US" sz="1750" dirty="0"/>
          </a:p>
        </p:txBody>
      </p:sp>
      <p:sp>
        <p:nvSpPr>
          <p:cNvPr id="8" name="Text 5"/>
          <p:cNvSpPr/>
          <p:nvPr/>
        </p:nvSpPr>
        <p:spPr>
          <a:xfrm>
            <a:off x="980003" y="3968710"/>
            <a:ext cx="3856077" cy="571500"/>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The entire source code is translated into machine code </a:t>
            </a:r>
            <a:pPr algn="l" indent="0" marL="0">
              <a:lnSpc>
                <a:spcPts val="2250"/>
              </a:lnSpc>
              <a:buNone/>
            </a:pPr>
            <a:r>
              <a:rPr lang="en-US" sz="1400" b="1" dirty="0">
                <a:solidFill>
                  <a:srgbClr val="403C4E"/>
                </a:solidFill>
                <a:latin typeface="Open Sans" pitchFamily="34" charset="0"/>
                <a:ea typeface="Open Sans" pitchFamily="34" charset="-122"/>
                <a:cs typeface="Open Sans" pitchFamily="34" charset="-120"/>
              </a:rPr>
              <a:t>before</a:t>
            </a:r>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 execution begins.</a:t>
            </a:r>
            <a:endParaRPr lang="en-US" sz="1400" dirty="0"/>
          </a:p>
        </p:txBody>
      </p:sp>
      <p:sp>
        <p:nvSpPr>
          <p:cNvPr id="9" name="Shape 6"/>
          <p:cNvSpPr/>
          <p:nvPr/>
        </p:nvSpPr>
        <p:spPr>
          <a:xfrm>
            <a:off x="5200888" y="2682002"/>
            <a:ext cx="4228505" cy="2330172"/>
          </a:xfrm>
          <a:prstGeom prst="roundRect">
            <a:avLst>
              <a:gd name="adj" fmla="val 3220"/>
            </a:avLst>
          </a:prstGeom>
          <a:solidFill>
            <a:srgbClr val="FFD8CC"/>
          </a:solidFill>
          <a:ln w="7620">
            <a:solidFill>
              <a:srgbClr val="E5BEB2"/>
            </a:solidFill>
            <a:prstDash val="solid"/>
          </a:ln>
        </p:spPr>
      </p:sp>
      <p:sp>
        <p:nvSpPr>
          <p:cNvPr id="10" name="Shape 7"/>
          <p:cNvSpPr/>
          <p:nvPr/>
        </p:nvSpPr>
        <p:spPr>
          <a:xfrm>
            <a:off x="5387102" y="2868216"/>
            <a:ext cx="535781" cy="535781"/>
          </a:xfrm>
          <a:prstGeom prst="roundRect">
            <a:avLst>
              <a:gd name="adj" fmla="val 17064968"/>
            </a:avLst>
          </a:prstGeom>
          <a:solidFill>
            <a:srgbClr val="FFAD94"/>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4382" y="3015496"/>
            <a:ext cx="241102" cy="241102"/>
          </a:xfrm>
          <a:prstGeom prst="rect">
            <a:avLst/>
          </a:prstGeom>
        </p:spPr>
      </p:pic>
      <p:sp>
        <p:nvSpPr>
          <p:cNvPr id="12" name="Text 8"/>
          <p:cNvSpPr/>
          <p:nvPr/>
        </p:nvSpPr>
        <p:spPr>
          <a:xfrm>
            <a:off x="5387102" y="3582591"/>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Executable Output</a:t>
            </a:r>
            <a:endParaRPr lang="en-US" sz="1750" dirty="0"/>
          </a:p>
        </p:txBody>
      </p:sp>
      <p:sp>
        <p:nvSpPr>
          <p:cNvPr id="13" name="Text 9"/>
          <p:cNvSpPr/>
          <p:nvPr/>
        </p:nvSpPr>
        <p:spPr>
          <a:xfrm>
            <a:off x="5387102" y="3968710"/>
            <a:ext cx="3856077" cy="571500"/>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Generates a standalone executable file that can run independently.</a:t>
            </a:r>
            <a:endParaRPr lang="en-US" sz="1400" dirty="0"/>
          </a:p>
        </p:txBody>
      </p:sp>
      <p:sp>
        <p:nvSpPr>
          <p:cNvPr id="14" name="Shape 10"/>
          <p:cNvSpPr/>
          <p:nvPr/>
        </p:nvSpPr>
        <p:spPr>
          <a:xfrm>
            <a:off x="9607987" y="2682002"/>
            <a:ext cx="4228505" cy="2330172"/>
          </a:xfrm>
          <a:prstGeom prst="roundRect">
            <a:avLst>
              <a:gd name="adj" fmla="val 3220"/>
            </a:avLst>
          </a:prstGeom>
          <a:solidFill>
            <a:srgbClr val="FFD8CC"/>
          </a:solidFill>
          <a:ln w="7620">
            <a:solidFill>
              <a:srgbClr val="E5BEB2"/>
            </a:solidFill>
            <a:prstDash val="solid"/>
          </a:ln>
        </p:spPr>
      </p:sp>
      <p:sp>
        <p:nvSpPr>
          <p:cNvPr id="15" name="Shape 11"/>
          <p:cNvSpPr/>
          <p:nvPr/>
        </p:nvSpPr>
        <p:spPr>
          <a:xfrm>
            <a:off x="9794200" y="2868216"/>
            <a:ext cx="535781" cy="535781"/>
          </a:xfrm>
          <a:prstGeom prst="roundRect">
            <a:avLst>
              <a:gd name="adj" fmla="val 17064968"/>
            </a:avLst>
          </a:prstGeom>
          <a:solidFill>
            <a:srgbClr val="FFAD94"/>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41481" y="3015496"/>
            <a:ext cx="241102" cy="241102"/>
          </a:xfrm>
          <a:prstGeom prst="rect">
            <a:avLst/>
          </a:prstGeom>
        </p:spPr>
      </p:pic>
      <p:sp>
        <p:nvSpPr>
          <p:cNvPr id="17" name="Text 12"/>
          <p:cNvSpPr/>
          <p:nvPr/>
        </p:nvSpPr>
        <p:spPr>
          <a:xfrm>
            <a:off x="9794200" y="3582591"/>
            <a:ext cx="3431262" cy="278963"/>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Error Checking &amp; Optimization</a:t>
            </a:r>
            <a:endParaRPr lang="en-US" sz="1750" dirty="0"/>
          </a:p>
        </p:txBody>
      </p:sp>
      <p:sp>
        <p:nvSpPr>
          <p:cNvPr id="18" name="Text 13"/>
          <p:cNvSpPr/>
          <p:nvPr/>
        </p:nvSpPr>
        <p:spPr>
          <a:xfrm>
            <a:off x="9794200" y="3968710"/>
            <a:ext cx="3856077" cy="857250"/>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Performs extensive error checking and applies powerful optimizations to enhance performance.</a:t>
            </a:r>
            <a:endParaRPr lang="en-US" sz="1400" dirty="0"/>
          </a:p>
        </p:txBody>
      </p:sp>
      <p:sp>
        <p:nvSpPr>
          <p:cNvPr id="19" name="Shape 14"/>
          <p:cNvSpPr/>
          <p:nvPr/>
        </p:nvSpPr>
        <p:spPr>
          <a:xfrm>
            <a:off x="793790" y="5190768"/>
            <a:ext cx="6431994" cy="2044422"/>
          </a:xfrm>
          <a:prstGeom prst="roundRect">
            <a:avLst>
              <a:gd name="adj" fmla="val 3670"/>
            </a:avLst>
          </a:prstGeom>
          <a:solidFill>
            <a:srgbClr val="FFD8CC"/>
          </a:solidFill>
          <a:ln w="7620">
            <a:solidFill>
              <a:srgbClr val="E5BEB2"/>
            </a:solidFill>
            <a:prstDash val="solid"/>
          </a:ln>
        </p:spPr>
      </p:sp>
      <p:sp>
        <p:nvSpPr>
          <p:cNvPr id="20" name="Shape 15"/>
          <p:cNvSpPr/>
          <p:nvPr/>
        </p:nvSpPr>
        <p:spPr>
          <a:xfrm>
            <a:off x="980003" y="5376982"/>
            <a:ext cx="535781" cy="535781"/>
          </a:xfrm>
          <a:prstGeom prst="roundRect">
            <a:avLst>
              <a:gd name="adj" fmla="val 17064968"/>
            </a:avLst>
          </a:prstGeom>
          <a:solidFill>
            <a:srgbClr val="FFAD94"/>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7284" y="5524262"/>
            <a:ext cx="241102" cy="241102"/>
          </a:xfrm>
          <a:prstGeom prst="rect">
            <a:avLst/>
          </a:prstGeom>
        </p:spPr>
      </p:pic>
      <p:sp>
        <p:nvSpPr>
          <p:cNvPr id="22" name="Text 16"/>
          <p:cNvSpPr/>
          <p:nvPr/>
        </p:nvSpPr>
        <p:spPr>
          <a:xfrm>
            <a:off x="980003" y="6091357"/>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Fast Execution</a:t>
            </a:r>
            <a:endParaRPr lang="en-US" sz="1750" dirty="0"/>
          </a:p>
        </p:txBody>
      </p:sp>
      <p:sp>
        <p:nvSpPr>
          <p:cNvPr id="23" name="Text 17"/>
          <p:cNvSpPr/>
          <p:nvPr/>
        </p:nvSpPr>
        <p:spPr>
          <a:xfrm>
            <a:off x="980003" y="6477476"/>
            <a:ext cx="6059567" cy="571500"/>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Once compiled, the program runs significantly faster as no further translation is needed.</a:t>
            </a:r>
            <a:endParaRPr lang="en-US" sz="1400" dirty="0"/>
          </a:p>
        </p:txBody>
      </p:sp>
      <p:sp>
        <p:nvSpPr>
          <p:cNvPr id="24" name="Shape 18"/>
          <p:cNvSpPr/>
          <p:nvPr/>
        </p:nvSpPr>
        <p:spPr>
          <a:xfrm>
            <a:off x="7404378" y="5190768"/>
            <a:ext cx="6432113" cy="2044422"/>
          </a:xfrm>
          <a:prstGeom prst="roundRect">
            <a:avLst>
              <a:gd name="adj" fmla="val 3670"/>
            </a:avLst>
          </a:prstGeom>
          <a:solidFill>
            <a:srgbClr val="FFD8CC"/>
          </a:solidFill>
          <a:ln w="7620">
            <a:solidFill>
              <a:srgbClr val="E5BEB2"/>
            </a:solidFill>
            <a:prstDash val="solid"/>
          </a:ln>
        </p:spPr>
      </p:sp>
      <p:sp>
        <p:nvSpPr>
          <p:cNvPr id="25" name="Shape 19"/>
          <p:cNvSpPr/>
          <p:nvPr/>
        </p:nvSpPr>
        <p:spPr>
          <a:xfrm>
            <a:off x="7590592" y="5376982"/>
            <a:ext cx="535781" cy="535781"/>
          </a:xfrm>
          <a:prstGeom prst="roundRect">
            <a:avLst>
              <a:gd name="adj" fmla="val 17064968"/>
            </a:avLst>
          </a:prstGeom>
          <a:solidFill>
            <a:srgbClr val="FFAD94"/>
          </a:solidFill>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37872" y="5524262"/>
            <a:ext cx="241102" cy="241102"/>
          </a:xfrm>
          <a:prstGeom prst="rect">
            <a:avLst/>
          </a:prstGeom>
        </p:spPr>
      </p:pic>
      <p:sp>
        <p:nvSpPr>
          <p:cNvPr id="27" name="Text 20"/>
          <p:cNvSpPr/>
          <p:nvPr/>
        </p:nvSpPr>
        <p:spPr>
          <a:xfrm>
            <a:off x="7590592" y="6091357"/>
            <a:ext cx="2338983" cy="278963"/>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Performance-Critical</a:t>
            </a:r>
            <a:endParaRPr lang="en-US" sz="1750" dirty="0"/>
          </a:p>
        </p:txBody>
      </p:sp>
      <p:sp>
        <p:nvSpPr>
          <p:cNvPr id="28" name="Text 21"/>
          <p:cNvSpPr/>
          <p:nvPr/>
        </p:nvSpPr>
        <p:spPr>
          <a:xfrm>
            <a:off x="7590592" y="6477476"/>
            <a:ext cx="6059686" cy="571500"/>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Commonly used in applications where execution speed and efficiency are paramount, such as operating systems and game engines.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88313"/>
            <a:ext cx="4226481" cy="403146"/>
          </a:xfrm>
          <a:prstGeom prst="rect">
            <a:avLst/>
          </a:prstGeom>
          <a:noFill/>
          <a:ln/>
        </p:spPr>
        <p:txBody>
          <a:bodyPr wrap="none" lIns="0" tIns="0" rIns="0" bIns="0" rtlCol="0" anchor="t"/>
          <a:lstStyle/>
          <a:p>
            <a:pPr algn="l" indent="0" marL="0">
              <a:lnSpc>
                <a:spcPts val="3150"/>
              </a:lnSpc>
              <a:buNone/>
            </a:pPr>
            <a:r>
              <a:rPr lang="en-US" sz="2500" b="1" dirty="0">
                <a:solidFill>
                  <a:srgbClr val="403C4E"/>
                </a:solidFill>
                <a:latin typeface="Merriweather Bold" pitchFamily="34" charset="0"/>
                <a:ea typeface="Merriweather Bold" pitchFamily="34" charset="-122"/>
                <a:cs typeface="Merriweather Bold" pitchFamily="34" charset="-120"/>
              </a:rPr>
              <a:t>Compiler Working Process</a:t>
            </a:r>
            <a:endParaRPr lang="en-US" sz="2500" dirty="0"/>
          </a:p>
        </p:txBody>
      </p:sp>
      <p:sp>
        <p:nvSpPr>
          <p:cNvPr id="3" name="Text 1"/>
          <p:cNvSpPr/>
          <p:nvPr/>
        </p:nvSpPr>
        <p:spPr>
          <a:xfrm>
            <a:off x="793790" y="1449467"/>
            <a:ext cx="13042821" cy="206454"/>
          </a:xfrm>
          <a:prstGeom prst="rect">
            <a:avLst/>
          </a:prstGeom>
          <a:noFill/>
          <a:ln/>
        </p:spPr>
        <p:txBody>
          <a:bodyPr wrap="none" lIns="0" tIns="0" rIns="0" bIns="0" rtlCol="0" anchor="t"/>
          <a:lstStyle/>
          <a:p>
            <a:pPr algn="l" indent="0" marL="0">
              <a:lnSpc>
                <a:spcPts val="1600"/>
              </a:lnSpc>
              <a:buNone/>
            </a:pPr>
            <a:r>
              <a:rPr lang="en-US" sz="1000" dirty="0">
                <a:solidFill>
                  <a:srgbClr val="403C4E"/>
                </a:solidFill>
                <a:latin typeface="Open Sans" pitchFamily="34" charset="0"/>
                <a:ea typeface="Open Sans" pitchFamily="34" charset="-122"/>
                <a:cs typeface="Open Sans" pitchFamily="34" charset="-120"/>
              </a:rPr>
              <a:t>The compilation process is a sophisticated journey, involving multiple structured phases. Each phase plays a crucial role in transforming high-level source code into efficient, executable machine code.</a:t>
            </a:r>
            <a:endParaRPr lang="en-US" sz="1000" dirty="0"/>
          </a:p>
        </p:txBody>
      </p:sp>
      <p:pic>
        <p:nvPicPr>
          <p:cNvPr id="4" name="Image 0" descr="preencoded.png">    </p:cNvPr>
          <p:cNvPicPr>
            <a:picLocks noChangeAspect="1"/>
          </p:cNvPicPr>
          <p:nvPr/>
        </p:nvPicPr>
        <p:blipFill>
          <a:blip r:embed="rId1"/>
          <a:stretch>
            <a:fillRect/>
          </a:stretch>
        </p:blipFill>
        <p:spPr>
          <a:xfrm>
            <a:off x="793790" y="1800939"/>
            <a:ext cx="386953" cy="1143000"/>
          </a:xfrm>
          <a:prstGeom prst="rect">
            <a:avLst/>
          </a:prstGeom>
        </p:spPr>
      </p:pic>
      <p:sp>
        <p:nvSpPr>
          <p:cNvPr id="5" name="Text 2"/>
          <p:cNvSpPr/>
          <p:nvPr/>
        </p:nvSpPr>
        <p:spPr>
          <a:xfrm>
            <a:off x="1309687" y="1929884"/>
            <a:ext cx="1612583" cy="201454"/>
          </a:xfrm>
          <a:prstGeom prst="rect">
            <a:avLst/>
          </a:prstGeom>
          <a:noFill/>
          <a:ln/>
        </p:spPr>
        <p:txBody>
          <a:bodyPr wrap="none" lIns="0" tIns="0" rIns="0" bIns="0" rtlCol="0" anchor="t"/>
          <a:lstStyle/>
          <a:p>
            <a:pPr algn="l" indent="0" marL="0">
              <a:lnSpc>
                <a:spcPts val="1550"/>
              </a:lnSpc>
              <a:buNone/>
            </a:pPr>
            <a:r>
              <a:rPr lang="en-US" sz="1250" b="1" dirty="0">
                <a:solidFill>
                  <a:srgbClr val="403C4E"/>
                </a:solidFill>
                <a:latin typeface="Merriweather Bold" pitchFamily="34" charset="0"/>
                <a:ea typeface="Merriweather Bold" pitchFamily="34" charset="-122"/>
                <a:cs typeface="Merriweather Bold" pitchFamily="34" charset="-120"/>
              </a:rPr>
              <a:t>1. Lexical Analysis</a:t>
            </a:r>
            <a:endParaRPr lang="en-US" sz="1250" dirty="0"/>
          </a:p>
        </p:txBody>
      </p:sp>
      <p:sp>
        <p:nvSpPr>
          <p:cNvPr id="6" name="Text 3"/>
          <p:cNvSpPr/>
          <p:nvPr/>
        </p:nvSpPr>
        <p:spPr>
          <a:xfrm>
            <a:off x="1309687" y="2208728"/>
            <a:ext cx="12526923" cy="206454"/>
          </a:xfrm>
          <a:prstGeom prst="rect">
            <a:avLst/>
          </a:prstGeom>
          <a:noFill/>
          <a:ln/>
        </p:spPr>
        <p:txBody>
          <a:bodyPr wrap="none" lIns="0" tIns="0" rIns="0" bIns="0" rtlCol="0" anchor="t"/>
          <a:lstStyle/>
          <a:p>
            <a:pPr algn="l" indent="0" marL="0">
              <a:lnSpc>
                <a:spcPts val="1600"/>
              </a:lnSpc>
              <a:buNone/>
            </a:pPr>
            <a:r>
              <a:rPr lang="en-US" sz="1000" dirty="0">
                <a:solidFill>
                  <a:srgbClr val="403C4E"/>
                </a:solidFill>
                <a:latin typeface="Open Sans" pitchFamily="34" charset="0"/>
                <a:ea typeface="Open Sans" pitchFamily="34" charset="-122"/>
                <a:cs typeface="Open Sans" pitchFamily="34" charset="-120"/>
              </a:rPr>
              <a:t>Breaks down the source code into a stream of tokens, identifying keywords, identifiers, and operators.</a:t>
            </a:r>
            <a:endParaRPr lang="en-US" sz="1000" dirty="0"/>
          </a:p>
        </p:txBody>
      </p:sp>
      <p:pic>
        <p:nvPicPr>
          <p:cNvPr id="7" name="Image 1" descr="preencoded.png">    </p:cNvPr>
          <p:cNvPicPr>
            <a:picLocks noChangeAspect="1"/>
          </p:cNvPicPr>
          <p:nvPr/>
        </p:nvPicPr>
        <p:blipFill>
          <a:blip r:embed="rId2"/>
          <a:stretch>
            <a:fillRect/>
          </a:stretch>
        </p:blipFill>
        <p:spPr>
          <a:xfrm>
            <a:off x="987266" y="2703909"/>
            <a:ext cx="386953" cy="1143000"/>
          </a:xfrm>
          <a:prstGeom prst="rect">
            <a:avLst/>
          </a:prstGeom>
        </p:spPr>
      </p:pic>
      <p:sp>
        <p:nvSpPr>
          <p:cNvPr id="8" name="Text 4"/>
          <p:cNvSpPr/>
          <p:nvPr/>
        </p:nvSpPr>
        <p:spPr>
          <a:xfrm>
            <a:off x="1503164" y="2832854"/>
            <a:ext cx="1612583" cy="201454"/>
          </a:xfrm>
          <a:prstGeom prst="rect">
            <a:avLst/>
          </a:prstGeom>
          <a:noFill/>
          <a:ln/>
        </p:spPr>
        <p:txBody>
          <a:bodyPr wrap="none" lIns="0" tIns="0" rIns="0" bIns="0" rtlCol="0" anchor="t"/>
          <a:lstStyle/>
          <a:p>
            <a:pPr algn="l" indent="0" marL="0">
              <a:lnSpc>
                <a:spcPts val="1550"/>
              </a:lnSpc>
              <a:buNone/>
            </a:pPr>
            <a:r>
              <a:rPr lang="en-US" sz="1250" b="1" dirty="0">
                <a:solidFill>
                  <a:srgbClr val="403C4E"/>
                </a:solidFill>
                <a:latin typeface="Merriweather Bold" pitchFamily="34" charset="0"/>
                <a:ea typeface="Merriweather Bold" pitchFamily="34" charset="-122"/>
                <a:cs typeface="Merriweather Bold" pitchFamily="34" charset="-120"/>
              </a:rPr>
              <a:t>2. Syntax Analysis</a:t>
            </a:r>
            <a:endParaRPr lang="en-US" sz="1250" dirty="0"/>
          </a:p>
        </p:txBody>
      </p:sp>
      <p:sp>
        <p:nvSpPr>
          <p:cNvPr id="9" name="Text 5"/>
          <p:cNvSpPr/>
          <p:nvPr/>
        </p:nvSpPr>
        <p:spPr>
          <a:xfrm>
            <a:off x="1503164" y="3111698"/>
            <a:ext cx="12333446" cy="206454"/>
          </a:xfrm>
          <a:prstGeom prst="rect">
            <a:avLst/>
          </a:prstGeom>
          <a:noFill/>
          <a:ln/>
        </p:spPr>
        <p:txBody>
          <a:bodyPr wrap="none" lIns="0" tIns="0" rIns="0" bIns="0" rtlCol="0" anchor="t"/>
          <a:lstStyle/>
          <a:p>
            <a:pPr algn="l" indent="0" marL="0">
              <a:lnSpc>
                <a:spcPts val="1600"/>
              </a:lnSpc>
              <a:buNone/>
            </a:pPr>
            <a:r>
              <a:rPr lang="en-US" sz="1000" dirty="0">
                <a:solidFill>
                  <a:srgbClr val="403C4E"/>
                </a:solidFill>
                <a:latin typeface="Open Sans" pitchFamily="34" charset="0"/>
                <a:ea typeface="Open Sans" pitchFamily="34" charset="-122"/>
                <a:cs typeface="Open Sans" pitchFamily="34" charset="-120"/>
              </a:rPr>
              <a:t>Constructs a parse tree to check the grammatical structure of the program against the language's syntax rules.</a:t>
            </a:r>
            <a:endParaRPr lang="en-US" sz="1000" dirty="0"/>
          </a:p>
        </p:txBody>
      </p:sp>
      <p:pic>
        <p:nvPicPr>
          <p:cNvPr id="10" name="Image 2" descr="preencoded.png">    </p:cNvPr>
          <p:cNvPicPr>
            <a:picLocks noChangeAspect="1"/>
          </p:cNvPicPr>
          <p:nvPr/>
        </p:nvPicPr>
        <p:blipFill>
          <a:blip r:embed="rId3"/>
          <a:stretch>
            <a:fillRect/>
          </a:stretch>
        </p:blipFill>
        <p:spPr>
          <a:xfrm>
            <a:off x="1180743" y="3606879"/>
            <a:ext cx="386953" cy="1143000"/>
          </a:xfrm>
          <a:prstGeom prst="rect">
            <a:avLst/>
          </a:prstGeom>
        </p:spPr>
      </p:pic>
      <p:sp>
        <p:nvSpPr>
          <p:cNvPr id="11" name="Text 6"/>
          <p:cNvSpPr/>
          <p:nvPr/>
        </p:nvSpPr>
        <p:spPr>
          <a:xfrm>
            <a:off x="1696641" y="3735824"/>
            <a:ext cx="1637348" cy="201454"/>
          </a:xfrm>
          <a:prstGeom prst="rect">
            <a:avLst/>
          </a:prstGeom>
          <a:noFill/>
          <a:ln/>
        </p:spPr>
        <p:txBody>
          <a:bodyPr wrap="none" lIns="0" tIns="0" rIns="0" bIns="0" rtlCol="0" anchor="t"/>
          <a:lstStyle/>
          <a:p>
            <a:pPr algn="l" indent="0" marL="0">
              <a:lnSpc>
                <a:spcPts val="1550"/>
              </a:lnSpc>
              <a:buNone/>
            </a:pPr>
            <a:r>
              <a:rPr lang="en-US" sz="1250" b="1" dirty="0">
                <a:solidFill>
                  <a:srgbClr val="403C4E"/>
                </a:solidFill>
                <a:latin typeface="Merriweather Bold" pitchFamily="34" charset="0"/>
                <a:ea typeface="Merriweather Bold" pitchFamily="34" charset="-122"/>
                <a:cs typeface="Merriweather Bold" pitchFamily="34" charset="-120"/>
              </a:rPr>
              <a:t>3. Semantic Analysis</a:t>
            </a:r>
            <a:endParaRPr lang="en-US" sz="1250" dirty="0"/>
          </a:p>
        </p:txBody>
      </p:sp>
      <p:sp>
        <p:nvSpPr>
          <p:cNvPr id="12" name="Text 7"/>
          <p:cNvSpPr/>
          <p:nvPr/>
        </p:nvSpPr>
        <p:spPr>
          <a:xfrm>
            <a:off x="1696641" y="4014668"/>
            <a:ext cx="12139970" cy="206454"/>
          </a:xfrm>
          <a:prstGeom prst="rect">
            <a:avLst/>
          </a:prstGeom>
          <a:noFill/>
          <a:ln/>
        </p:spPr>
        <p:txBody>
          <a:bodyPr wrap="none" lIns="0" tIns="0" rIns="0" bIns="0" rtlCol="0" anchor="t"/>
          <a:lstStyle/>
          <a:p>
            <a:pPr algn="l" indent="0" marL="0">
              <a:lnSpc>
                <a:spcPts val="1600"/>
              </a:lnSpc>
              <a:buNone/>
            </a:pPr>
            <a:r>
              <a:rPr lang="en-US" sz="1000" dirty="0">
                <a:solidFill>
                  <a:srgbClr val="403C4E"/>
                </a:solidFill>
                <a:latin typeface="Open Sans" pitchFamily="34" charset="0"/>
                <a:ea typeface="Open Sans" pitchFamily="34" charset="-122"/>
                <a:cs typeface="Open Sans" pitchFamily="34" charset="-120"/>
              </a:rPr>
              <a:t>Ensures the logical correctness of the program, checking for type compatibility and proper variable usage.</a:t>
            </a:r>
            <a:endParaRPr lang="en-US" sz="1000" dirty="0"/>
          </a:p>
        </p:txBody>
      </p:sp>
      <p:pic>
        <p:nvPicPr>
          <p:cNvPr id="13" name="Image 3" descr="preencoded.png">    </p:cNvPr>
          <p:cNvPicPr>
            <a:picLocks noChangeAspect="1"/>
          </p:cNvPicPr>
          <p:nvPr/>
        </p:nvPicPr>
        <p:blipFill>
          <a:blip r:embed="rId4"/>
          <a:stretch>
            <a:fillRect/>
          </a:stretch>
        </p:blipFill>
        <p:spPr>
          <a:xfrm>
            <a:off x="1374219" y="4509849"/>
            <a:ext cx="386953" cy="1143000"/>
          </a:xfrm>
          <a:prstGeom prst="rect">
            <a:avLst/>
          </a:prstGeom>
        </p:spPr>
      </p:pic>
      <p:sp>
        <p:nvSpPr>
          <p:cNvPr id="14" name="Text 8"/>
          <p:cNvSpPr/>
          <p:nvPr/>
        </p:nvSpPr>
        <p:spPr>
          <a:xfrm>
            <a:off x="1890117" y="4638794"/>
            <a:ext cx="2578179" cy="201454"/>
          </a:xfrm>
          <a:prstGeom prst="rect">
            <a:avLst/>
          </a:prstGeom>
          <a:noFill/>
          <a:ln/>
        </p:spPr>
        <p:txBody>
          <a:bodyPr wrap="none" lIns="0" tIns="0" rIns="0" bIns="0" rtlCol="0" anchor="t"/>
          <a:lstStyle/>
          <a:p>
            <a:pPr algn="l" indent="0" marL="0">
              <a:lnSpc>
                <a:spcPts val="1550"/>
              </a:lnSpc>
              <a:buNone/>
            </a:pPr>
            <a:r>
              <a:rPr lang="en-US" sz="1250" b="1" dirty="0">
                <a:solidFill>
                  <a:srgbClr val="403C4E"/>
                </a:solidFill>
                <a:latin typeface="Merriweather Bold" pitchFamily="34" charset="0"/>
                <a:ea typeface="Merriweather Bold" pitchFamily="34" charset="-122"/>
                <a:cs typeface="Merriweather Bold" pitchFamily="34" charset="-120"/>
              </a:rPr>
              <a:t>4. Intermediate Code Generation</a:t>
            </a:r>
            <a:endParaRPr lang="en-US" sz="1250" dirty="0"/>
          </a:p>
        </p:txBody>
      </p:sp>
      <p:sp>
        <p:nvSpPr>
          <p:cNvPr id="15" name="Text 9"/>
          <p:cNvSpPr/>
          <p:nvPr/>
        </p:nvSpPr>
        <p:spPr>
          <a:xfrm>
            <a:off x="1890117" y="4917638"/>
            <a:ext cx="11946493" cy="206454"/>
          </a:xfrm>
          <a:prstGeom prst="rect">
            <a:avLst/>
          </a:prstGeom>
          <a:noFill/>
          <a:ln/>
        </p:spPr>
        <p:txBody>
          <a:bodyPr wrap="none" lIns="0" tIns="0" rIns="0" bIns="0" rtlCol="0" anchor="t"/>
          <a:lstStyle/>
          <a:p>
            <a:pPr algn="l" indent="0" marL="0">
              <a:lnSpc>
                <a:spcPts val="1600"/>
              </a:lnSpc>
              <a:buNone/>
            </a:pPr>
            <a:r>
              <a:rPr lang="en-US" sz="1000" dirty="0">
                <a:solidFill>
                  <a:srgbClr val="403C4E"/>
                </a:solidFill>
                <a:latin typeface="Open Sans" pitchFamily="34" charset="0"/>
                <a:ea typeface="Open Sans" pitchFamily="34" charset="-122"/>
                <a:cs typeface="Open Sans" pitchFamily="34" charset="-120"/>
              </a:rPr>
              <a:t>Converts the parse tree into an intermediate representation (IR), a machine-independent code.</a:t>
            </a:r>
            <a:endParaRPr lang="en-US" sz="1000" dirty="0"/>
          </a:p>
        </p:txBody>
      </p:sp>
      <p:pic>
        <p:nvPicPr>
          <p:cNvPr id="16" name="Image 4" descr="preencoded.png">    </p:cNvPr>
          <p:cNvPicPr>
            <a:picLocks noChangeAspect="1"/>
          </p:cNvPicPr>
          <p:nvPr/>
        </p:nvPicPr>
        <p:blipFill>
          <a:blip r:embed="rId5"/>
          <a:stretch>
            <a:fillRect/>
          </a:stretch>
        </p:blipFill>
        <p:spPr>
          <a:xfrm>
            <a:off x="1180743" y="5412819"/>
            <a:ext cx="386953" cy="1143000"/>
          </a:xfrm>
          <a:prstGeom prst="rect">
            <a:avLst/>
          </a:prstGeom>
        </p:spPr>
      </p:pic>
      <p:sp>
        <p:nvSpPr>
          <p:cNvPr id="17" name="Text 10"/>
          <p:cNvSpPr/>
          <p:nvPr/>
        </p:nvSpPr>
        <p:spPr>
          <a:xfrm>
            <a:off x="1696641" y="5541764"/>
            <a:ext cx="1612583" cy="201454"/>
          </a:xfrm>
          <a:prstGeom prst="rect">
            <a:avLst/>
          </a:prstGeom>
          <a:noFill/>
          <a:ln/>
        </p:spPr>
        <p:txBody>
          <a:bodyPr wrap="none" lIns="0" tIns="0" rIns="0" bIns="0" rtlCol="0" anchor="t"/>
          <a:lstStyle/>
          <a:p>
            <a:pPr algn="l" indent="0" marL="0">
              <a:lnSpc>
                <a:spcPts val="1550"/>
              </a:lnSpc>
              <a:buNone/>
            </a:pPr>
            <a:r>
              <a:rPr lang="en-US" sz="1250" b="1" dirty="0">
                <a:solidFill>
                  <a:srgbClr val="403C4E"/>
                </a:solidFill>
                <a:latin typeface="Merriweather Bold" pitchFamily="34" charset="0"/>
                <a:ea typeface="Merriweather Bold" pitchFamily="34" charset="-122"/>
                <a:cs typeface="Merriweather Bold" pitchFamily="34" charset="-120"/>
              </a:rPr>
              <a:t>5. Optimization</a:t>
            </a:r>
            <a:endParaRPr lang="en-US" sz="1250" dirty="0"/>
          </a:p>
        </p:txBody>
      </p:sp>
      <p:sp>
        <p:nvSpPr>
          <p:cNvPr id="18" name="Text 11"/>
          <p:cNvSpPr/>
          <p:nvPr/>
        </p:nvSpPr>
        <p:spPr>
          <a:xfrm>
            <a:off x="1696641" y="5820608"/>
            <a:ext cx="12139970" cy="206454"/>
          </a:xfrm>
          <a:prstGeom prst="rect">
            <a:avLst/>
          </a:prstGeom>
          <a:noFill/>
          <a:ln/>
        </p:spPr>
        <p:txBody>
          <a:bodyPr wrap="none" lIns="0" tIns="0" rIns="0" bIns="0" rtlCol="0" anchor="t"/>
          <a:lstStyle/>
          <a:p>
            <a:pPr algn="l" indent="0" marL="0">
              <a:lnSpc>
                <a:spcPts val="1600"/>
              </a:lnSpc>
              <a:buNone/>
            </a:pPr>
            <a:r>
              <a:rPr lang="en-US" sz="1000" dirty="0">
                <a:solidFill>
                  <a:srgbClr val="403C4E"/>
                </a:solidFill>
                <a:latin typeface="Open Sans" pitchFamily="34" charset="0"/>
                <a:ea typeface="Open Sans" pitchFamily="34" charset="-122"/>
                <a:cs typeface="Open Sans" pitchFamily="34" charset="-120"/>
              </a:rPr>
              <a:t>Applies various techniques to improve the efficiency and performance of the intermediate code.</a:t>
            </a:r>
            <a:endParaRPr lang="en-US" sz="1000" dirty="0"/>
          </a:p>
        </p:txBody>
      </p:sp>
      <p:pic>
        <p:nvPicPr>
          <p:cNvPr id="19" name="Image 5" descr="preencoded.png">    </p:cNvPr>
          <p:cNvPicPr>
            <a:picLocks noChangeAspect="1"/>
          </p:cNvPicPr>
          <p:nvPr/>
        </p:nvPicPr>
        <p:blipFill>
          <a:blip r:embed="rId6"/>
          <a:stretch>
            <a:fillRect/>
          </a:stretch>
        </p:blipFill>
        <p:spPr>
          <a:xfrm>
            <a:off x="987266" y="6315789"/>
            <a:ext cx="386953" cy="1143000"/>
          </a:xfrm>
          <a:prstGeom prst="rect">
            <a:avLst/>
          </a:prstGeom>
        </p:spPr>
      </p:pic>
      <p:sp>
        <p:nvSpPr>
          <p:cNvPr id="20" name="Text 12"/>
          <p:cNvSpPr/>
          <p:nvPr/>
        </p:nvSpPr>
        <p:spPr>
          <a:xfrm>
            <a:off x="1503164" y="6444734"/>
            <a:ext cx="1612583" cy="201454"/>
          </a:xfrm>
          <a:prstGeom prst="rect">
            <a:avLst/>
          </a:prstGeom>
          <a:noFill/>
          <a:ln/>
        </p:spPr>
        <p:txBody>
          <a:bodyPr wrap="none" lIns="0" tIns="0" rIns="0" bIns="0" rtlCol="0" anchor="t"/>
          <a:lstStyle/>
          <a:p>
            <a:pPr algn="l" indent="0" marL="0">
              <a:lnSpc>
                <a:spcPts val="1550"/>
              </a:lnSpc>
              <a:buNone/>
            </a:pPr>
            <a:r>
              <a:rPr lang="en-US" sz="1250" b="1" dirty="0">
                <a:solidFill>
                  <a:srgbClr val="403C4E"/>
                </a:solidFill>
                <a:latin typeface="Merriweather Bold" pitchFamily="34" charset="0"/>
                <a:ea typeface="Merriweather Bold" pitchFamily="34" charset="-122"/>
                <a:cs typeface="Merriweather Bold" pitchFamily="34" charset="-120"/>
              </a:rPr>
              <a:t>6. Code Generation</a:t>
            </a:r>
            <a:endParaRPr lang="en-US" sz="1250" dirty="0"/>
          </a:p>
        </p:txBody>
      </p:sp>
      <p:sp>
        <p:nvSpPr>
          <p:cNvPr id="21" name="Text 13"/>
          <p:cNvSpPr/>
          <p:nvPr/>
        </p:nvSpPr>
        <p:spPr>
          <a:xfrm>
            <a:off x="1503164" y="6723578"/>
            <a:ext cx="12333446" cy="206454"/>
          </a:xfrm>
          <a:prstGeom prst="rect">
            <a:avLst/>
          </a:prstGeom>
          <a:noFill/>
          <a:ln/>
        </p:spPr>
        <p:txBody>
          <a:bodyPr wrap="none" lIns="0" tIns="0" rIns="0" bIns="0" rtlCol="0" anchor="t"/>
          <a:lstStyle/>
          <a:p>
            <a:pPr algn="l" indent="0" marL="0">
              <a:lnSpc>
                <a:spcPts val="1600"/>
              </a:lnSpc>
              <a:buNone/>
            </a:pPr>
            <a:r>
              <a:rPr lang="en-US" sz="1000" dirty="0">
                <a:solidFill>
                  <a:srgbClr val="403C4E"/>
                </a:solidFill>
                <a:latin typeface="Open Sans" pitchFamily="34" charset="0"/>
                <a:ea typeface="Open Sans" pitchFamily="34" charset="-122"/>
                <a:cs typeface="Open Sans" pitchFamily="34" charset="-120"/>
              </a:rPr>
              <a:t>Produces the final machine code specific to the target architecture, ready for execution.</a:t>
            </a:r>
            <a:endParaRPr lang="en-US" sz="1000" dirty="0"/>
          </a:p>
        </p:txBody>
      </p:sp>
      <p:sp>
        <p:nvSpPr>
          <p:cNvPr id="22" name="Text 14"/>
          <p:cNvSpPr/>
          <p:nvPr/>
        </p:nvSpPr>
        <p:spPr>
          <a:xfrm>
            <a:off x="793790" y="7234833"/>
            <a:ext cx="13042821" cy="206454"/>
          </a:xfrm>
          <a:prstGeom prst="rect">
            <a:avLst/>
          </a:prstGeom>
          <a:noFill/>
          <a:ln/>
        </p:spPr>
        <p:txBody>
          <a:bodyPr wrap="none" lIns="0" tIns="0" rIns="0" bIns="0" rtlCol="0" anchor="t"/>
          <a:lstStyle/>
          <a:p>
            <a:pPr algn="l" indent="0" marL="0">
              <a:lnSpc>
                <a:spcPts val="1600"/>
              </a:lnSpc>
              <a:buNone/>
            </a:pPr>
            <a:r>
              <a:rPr lang="en-US" sz="1000" dirty="0">
                <a:solidFill>
                  <a:srgbClr val="403C4E"/>
                </a:solidFill>
                <a:latin typeface="Open Sans" pitchFamily="34" charset="0"/>
                <a:ea typeface="Open Sans" pitchFamily="34" charset="-122"/>
                <a:cs typeface="Open Sans" pitchFamily="34" charset="-120"/>
              </a:rPr>
              <a:t>Once compiled, the resulting executable program can run numerous times without the need for recompilation, saving significant time during repeated execution.</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40424"/>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403C4E"/>
                </a:solidFill>
                <a:latin typeface="Merriweather Bold" pitchFamily="34" charset="0"/>
                <a:ea typeface="Merriweather Bold" pitchFamily="34" charset="-122"/>
                <a:cs typeface="Merriweather Bold" pitchFamily="34" charset="-120"/>
              </a:rPr>
              <a:t>Visual Representation of Compiler</a:t>
            </a:r>
            <a:endParaRPr lang="en-US" sz="3900" dirty="0"/>
          </a:p>
        </p:txBody>
      </p:sp>
      <p:sp>
        <p:nvSpPr>
          <p:cNvPr id="4" name="Text 1"/>
          <p:cNvSpPr/>
          <p:nvPr/>
        </p:nvSpPr>
        <p:spPr>
          <a:xfrm>
            <a:off x="6280190" y="397823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This simplified diagram illustrates the journey of source code through the compiler's various phases, culminating in a ready-to-execute program. Each step transforms the code closer to a machine-understandable format.</a:t>
            </a:r>
            <a:endParaRPr lang="en-US" sz="1550" dirty="0"/>
          </a:p>
        </p:txBody>
      </p:sp>
      <p:sp>
        <p:nvSpPr>
          <p:cNvPr id="5" name="Text 2"/>
          <p:cNvSpPr/>
          <p:nvPr/>
        </p:nvSpPr>
        <p:spPr>
          <a:xfrm>
            <a:off x="6280190" y="5154097"/>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The visual flow from human-readable code to machine code underscores the complexity and power of compilers in modern software development.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98590"/>
            <a:ext cx="5628680" cy="620078"/>
          </a:xfrm>
          <a:prstGeom prst="rect">
            <a:avLst/>
          </a:prstGeom>
          <a:noFill/>
          <a:ln/>
        </p:spPr>
        <p:txBody>
          <a:bodyPr wrap="none" lIns="0" tIns="0" rIns="0" bIns="0" rtlCol="0" anchor="t"/>
          <a:lstStyle/>
          <a:p>
            <a:pPr algn="l" indent="0" marL="0">
              <a:lnSpc>
                <a:spcPts val="4850"/>
              </a:lnSpc>
              <a:buNone/>
            </a:pPr>
            <a:r>
              <a:rPr lang="en-US" sz="3900" b="1" dirty="0">
                <a:solidFill>
                  <a:srgbClr val="403C4E"/>
                </a:solidFill>
                <a:latin typeface="Merriweather Bold" pitchFamily="34" charset="0"/>
                <a:ea typeface="Merriweather Bold" pitchFamily="34" charset="-122"/>
                <a:cs typeface="Merriweather Bold" pitchFamily="34" charset="-120"/>
              </a:rPr>
              <a:t>What is an Interpreter?</a:t>
            </a:r>
            <a:endParaRPr lang="en-US" sz="3900" dirty="0"/>
          </a:p>
        </p:txBody>
      </p:sp>
      <p:sp>
        <p:nvSpPr>
          <p:cNvPr id="3" name="Text 1"/>
          <p:cNvSpPr/>
          <p:nvPr/>
        </p:nvSpPr>
        <p:spPr>
          <a:xfrm>
            <a:off x="793790" y="211550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In contrast to compilers, an interpreter is a program that translates and executes source code instruction by instruction, line-by-line. It does not produce a separate, standalone machine code file. This fundamental difference leads to distinct characteristics and use cases.</a:t>
            </a:r>
            <a:endParaRPr lang="en-US" sz="1550" dirty="0"/>
          </a:p>
        </p:txBody>
      </p:sp>
      <p:sp>
        <p:nvSpPr>
          <p:cNvPr id="4" name="Shape 2"/>
          <p:cNvSpPr/>
          <p:nvPr/>
        </p:nvSpPr>
        <p:spPr>
          <a:xfrm>
            <a:off x="793790" y="2973824"/>
            <a:ext cx="4215289" cy="1824276"/>
          </a:xfrm>
          <a:prstGeom prst="roundRect">
            <a:avLst>
              <a:gd name="adj" fmla="val 6015"/>
            </a:avLst>
          </a:prstGeom>
          <a:solidFill>
            <a:srgbClr val="FFFFFF"/>
          </a:solidFill>
          <a:ln w="22860">
            <a:solidFill>
              <a:srgbClr val="E5BEB2"/>
            </a:solidFill>
            <a:prstDash val="solid"/>
          </a:ln>
        </p:spPr>
      </p:sp>
      <p:sp>
        <p:nvSpPr>
          <p:cNvPr id="5" name="Shape 3"/>
          <p:cNvSpPr/>
          <p:nvPr/>
        </p:nvSpPr>
        <p:spPr>
          <a:xfrm>
            <a:off x="770930" y="2973824"/>
            <a:ext cx="91440" cy="1824276"/>
          </a:xfrm>
          <a:prstGeom prst="roundRect">
            <a:avLst>
              <a:gd name="adj" fmla="val 91163"/>
            </a:avLst>
          </a:prstGeom>
          <a:solidFill>
            <a:srgbClr val="FFAD94"/>
          </a:solidFill>
          <a:ln/>
        </p:spPr>
      </p:sp>
      <p:sp>
        <p:nvSpPr>
          <p:cNvPr id="6" name="Text 4"/>
          <p:cNvSpPr/>
          <p:nvPr/>
        </p:nvSpPr>
        <p:spPr>
          <a:xfrm>
            <a:off x="1083588" y="3195042"/>
            <a:ext cx="2897743" cy="310158"/>
          </a:xfrm>
          <a:prstGeom prst="rect">
            <a:avLst/>
          </a:prstGeom>
          <a:noFill/>
          <a:ln/>
        </p:spPr>
        <p:txBody>
          <a:bodyPr wrap="none" lIns="0" tIns="0" rIns="0" bIns="0" rtlCol="0" anchor="t"/>
          <a:lstStyle/>
          <a:p>
            <a:pPr algn="l" indent="0" marL="0">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Line-by-Line Execution</a:t>
            </a:r>
            <a:endParaRPr lang="en-US" sz="1950" dirty="0"/>
          </a:p>
        </p:txBody>
      </p:sp>
      <p:sp>
        <p:nvSpPr>
          <p:cNvPr id="7" name="Text 5"/>
          <p:cNvSpPr/>
          <p:nvPr/>
        </p:nvSpPr>
        <p:spPr>
          <a:xfrm>
            <a:off x="1083588" y="3624263"/>
            <a:ext cx="3704273" cy="63507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Translates and executes program statements one at a time, sequentially.</a:t>
            </a:r>
            <a:endParaRPr lang="en-US" sz="1550" dirty="0"/>
          </a:p>
        </p:txBody>
      </p:sp>
      <p:sp>
        <p:nvSpPr>
          <p:cNvPr id="8" name="Shape 6"/>
          <p:cNvSpPr/>
          <p:nvPr/>
        </p:nvSpPr>
        <p:spPr>
          <a:xfrm>
            <a:off x="5207437" y="2973824"/>
            <a:ext cx="4215408" cy="1824276"/>
          </a:xfrm>
          <a:prstGeom prst="roundRect">
            <a:avLst>
              <a:gd name="adj" fmla="val 6015"/>
            </a:avLst>
          </a:prstGeom>
          <a:solidFill>
            <a:srgbClr val="FFFFFF"/>
          </a:solidFill>
          <a:ln w="22860">
            <a:solidFill>
              <a:srgbClr val="E5BEB2"/>
            </a:solidFill>
            <a:prstDash val="solid"/>
          </a:ln>
        </p:spPr>
      </p:sp>
      <p:sp>
        <p:nvSpPr>
          <p:cNvPr id="9" name="Shape 7"/>
          <p:cNvSpPr/>
          <p:nvPr/>
        </p:nvSpPr>
        <p:spPr>
          <a:xfrm>
            <a:off x="5184577" y="2973824"/>
            <a:ext cx="91440" cy="1824276"/>
          </a:xfrm>
          <a:prstGeom prst="roundRect">
            <a:avLst>
              <a:gd name="adj" fmla="val 91163"/>
            </a:avLst>
          </a:prstGeom>
          <a:solidFill>
            <a:srgbClr val="FFAD94"/>
          </a:solidFill>
          <a:ln/>
        </p:spPr>
      </p:sp>
      <p:sp>
        <p:nvSpPr>
          <p:cNvPr id="10" name="Text 8"/>
          <p:cNvSpPr/>
          <p:nvPr/>
        </p:nvSpPr>
        <p:spPr>
          <a:xfrm>
            <a:off x="5497235" y="3195042"/>
            <a:ext cx="3287554" cy="310158"/>
          </a:xfrm>
          <a:prstGeom prst="rect">
            <a:avLst/>
          </a:prstGeom>
          <a:noFill/>
          <a:ln/>
        </p:spPr>
        <p:txBody>
          <a:bodyPr wrap="none" lIns="0" tIns="0" rIns="0" bIns="0" rtlCol="0" anchor="t"/>
          <a:lstStyle/>
          <a:p>
            <a:pPr algn="l" indent="0" marL="0">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Immediate Error Detection</a:t>
            </a:r>
            <a:endParaRPr lang="en-US" sz="1950" dirty="0"/>
          </a:p>
        </p:txBody>
      </p:sp>
      <p:sp>
        <p:nvSpPr>
          <p:cNvPr id="11" name="Text 9"/>
          <p:cNvSpPr/>
          <p:nvPr/>
        </p:nvSpPr>
        <p:spPr>
          <a:xfrm>
            <a:off x="5497235" y="3624263"/>
            <a:ext cx="3704392" cy="9526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Stops execution immediately upon encountering an error, making debugging easier.</a:t>
            </a:r>
            <a:endParaRPr lang="en-US" sz="1550" dirty="0"/>
          </a:p>
        </p:txBody>
      </p:sp>
      <p:sp>
        <p:nvSpPr>
          <p:cNvPr id="12" name="Shape 10"/>
          <p:cNvSpPr/>
          <p:nvPr/>
        </p:nvSpPr>
        <p:spPr>
          <a:xfrm>
            <a:off x="9621203" y="2973824"/>
            <a:ext cx="4215289" cy="1824276"/>
          </a:xfrm>
          <a:prstGeom prst="roundRect">
            <a:avLst>
              <a:gd name="adj" fmla="val 6015"/>
            </a:avLst>
          </a:prstGeom>
          <a:solidFill>
            <a:srgbClr val="FFFFFF"/>
          </a:solidFill>
          <a:ln w="22860">
            <a:solidFill>
              <a:srgbClr val="E5BEB2"/>
            </a:solidFill>
            <a:prstDash val="solid"/>
          </a:ln>
        </p:spPr>
      </p:sp>
      <p:sp>
        <p:nvSpPr>
          <p:cNvPr id="13" name="Shape 11"/>
          <p:cNvSpPr/>
          <p:nvPr/>
        </p:nvSpPr>
        <p:spPr>
          <a:xfrm>
            <a:off x="9598343" y="2973824"/>
            <a:ext cx="91440" cy="1824276"/>
          </a:xfrm>
          <a:prstGeom prst="roundRect">
            <a:avLst>
              <a:gd name="adj" fmla="val 91163"/>
            </a:avLst>
          </a:prstGeom>
          <a:solidFill>
            <a:srgbClr val="FFAD94"/>
          </a:solidFill>
          <a:ln/>
        </p:spPr>
      </p:sp>
      <p:sp>
        <p:nvSpPr>
          <p:cNvPr id="14" name="Text 12"/>
          <p:cNvSpPr/>
          <p:nvPr/>
        </p:nvSpPr>
        <p:spPr>
          <a:xfrm>
            <a:off x="9911001" y="3195042"/>
            <a:ext cx="2647117" cy="310158"/>
          </a:xfrm>
          <a:prstGeom prst="rect">
            <a:avLst/>
          </a:prstGeom>
          <a:noFill/>
          <a:ln/>
        </p:spPr>
        <p:txBody>
          <a:bodyPr wrap="none" lIns="0" tIns="0" rIns="0" bIns="0" rtlCol="0" anchor="t"/>
          <a:lstStyle/>
          <a:p>
            <a:pPr algn="l" indent="0" marL="0">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No Executable Output</a:t>
            </a:r>
            <a:endParaRPr lang="en-US" sz="1950" dirty="0"/>
          </a:p>
        </p:txBody>
      </p:sp>
      <p:sp>
        <p:nvSpPr>
          <p:cNvPr id="15" name="Text 13"/>
          <p:cNvSpPr/>
          <p:nvPr/>
        </p:nvSpPr>
        <p:spPr>
          <a:xfrm>
            <a:off x="9911001" y="3624263"/>
            <a:ext cx="3704273" cy="9526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Does not generate a separate executable file; the source code is translated every time it runs.</a:t>
            </a:r>
            <a:endParaRPr lang="en-US" sz="1550" dirty="0"/>
          </a:p>
        </p:txBody>
      </p:sp>
      <p:sp>
        <p:nvSpPr>
          <p:cNvPr id="16" name="Shape 14"/>
          <p:cNvSpPr/>
          <p:nvPr/>
        </p:nvSpPr>
        <p:spPr>
          <a:xfrm>
            <a:off x="793790" y="4996458"/>
            <a:ext cx="4215289" cy="2134433"/>
          </a:xfrm>
          <a:prstGeom prst="roundRect">
            <a:avLst>
              <a:gd name="adj" fmla="val 5141"/>
            </a:avLst>
          </a:prstGeom>
          <a:solidFill>
            <a:srgbClr val="FFFFFF"/>
          </a:solidFill>
          <a:ln w="22860">
            <a:solidFill>
              <a:srgbClr val="E5BEB2"/>
            </a:solidFill>
            <a:prstDash val="solid"/>
          </a:ln>
        </p:spPr>
      </p:sp>
      <p:sp>
        <p:nvSpPr>
          <p:cNvPr id="17" name="Shape 15"/>
          <p:cNvSpPr/>
          <p:nvPr/>
        </p:nvSpPr>
        <p:spPr>
          <a:xfrm>
            <a:off x="770930" y="4996458"/>
            <a:ext cx="91440" cy="2134433"/>
          </a:xfrm>
          <a:prstGeom prst="roundRect">
            <a:avLst>
              <a:gd name="adj" fmla="val 91163"/>
            </a:avLst>
          </a:prstGeom>
          <a:solidFill>
            <a:srgbClr val="FFAD94"/>
          </a:solidFill>
          <a:ln/>
        </p:spPr>
      </p:sp>
      <p:sp>
        <p:nvSpPr>
          <p:cNvPr id="18" name="Text 16"/>
          <p:cNvSpPr/>
          <p:nvPr/>
        </p:nvSpPr>
        <p:spPr>
          <a:xfrm>
            <a:off x="1083588" y="5217676"/>
            <a:ext cx="3704273" cy="620316"/>
          </a:xfrm>
          <a:prstGeom prst="rect">
            <a:avLst/>
          </a:prstGeom>
          <a:noFill/>
          <a:ln/>
        </p:spPr>
        <p:txBody>
          <a:bodyPr wrap="square" lIns="0" tIns="0" rIns="0" bIns="0" rtlCol="0" anchor="t"/>
          <a:lstStyle/>
          <a:p>
            <a:pPr algn="l" indent="0" marL="0">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Simplified Debugging &amp; Testing</a:t>
            </a:r>
            <a:endParaRPr lang="en-US" sz="1950" dirty="0"/>
          </a:p>
        </p:txBody>
      </p:sp>
      <p:sp>
        <p:nvSpPr>
          <p:cNvPr id="19" name="Text 17"/>
          <p:cNvSpPr/>
          <p:nvPr/>
        </p:nvSpPr>
        <p:spPr>
          <a:xfrm>
            <a:off x="1083588" y="5957054"/>
            <a:ext cx="3704273" cy="9526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The interactive nature supports quicker iteration and easier identification of issues.</a:t>
            </a:r>
            <a:endParaRPr lang="en-US" sz="1550" dirty="0"/>
          </a:p>
        </p:txBody>
      </p:sp>
      <p:sp>
        <p:nvSpPr>
          <p:cNvPr id="20" name="Shape 18"/>
          <p:cNvSpPr/>
          <p:nvPr/>
        </p:nvSpPr>
        <p:spPr>
          <a:xfrm>
            <a:off x="5207437" y="4996458"/>
            <a:ext cx="4215408" cy="2134433"/>
          </a:xfrm>
          <a:prstGeom prst="roundRect">
            <a:avLst>
              <a:gd name="adj" fmla="val 5141"/>
            </a:avLst>
          </a:prstGeom>
          <a:solidFill>
            <a:srgbClr val="FFFFFF"/>
          </a:solidFill>
          <a:ln w="22860">
            <a:solidFill>
              <a:srgbClr val="E5BEB2"/>
            </a:solidFill>
            <a:prstDash val="solid"/>
          </a:ln>
        </p:spPr>
      </p:sp>
      <p:sp>
        <p:nvSpPr>
          <p:cNvPr id="21" name="Shape 19"/>
          <p:cNvSpPr/>
          <p:nvPr/>
        </p:nvSpPr>
        <p:spPr>
          <a:xfrm>
            <a:off x="5184577" y="4996458"/>
            <a:ext cx="91440" cy="2134433"/>
          </a:xfrm>
          <a:prstGeom prst="roundRect">
            <a:avLst>
              <a:gd name="adj" fmla="val 91163"/>
            </a:avLst>
          </a:prstGeom>
          <a:solidFill>
            <a:srgbClr val="FFAD94"/>
          </a:solidFill>
          <a:ln/>
        </p:spPr>
      </p:sp>
      <p:sp>
        <p:nvSpPr>
          <p:cNvPr id="22" name="Text 20"/>
          <p:cNvSpPr/>
          <p:nvPr/>
        </p:nvSpPr>
        <p:spPr>
          <a:xfrm>
            <a:off x="5497235" y="5217676"/>
            <a:ext cx="3704392" cy="620316"/>
          </a:xfrm>
          <a:prstGeom prst="rect">
            <a:avLst/>
          </a:prstGeom>
          <a:noFill/>
          <a:ln/>
        </p:spPr>
        <p:txBody>
          <a:bodyPr wrap="square" lIns="0" tIns="0" rIns="0" bIns="0" rtlCol="0" anchor="t"/>
          <a:lstStyle/>
          <a:p>
            <a:pPr algn="l" indent="0" marL="0">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Scripting &amp; Rapid Development</a:t>
            </a:r>
            <a:endParaRPr lang="en-US" sz="1950" dirty="0"/>
          </a:p>
        </p:txBody>
      </p:sp>
      <p:sp>
        <p:nvSpPr>
          <p:cNvPr id="23" name="Text 21"/>
          <p:cNvSpPr/>
          <p:nvPr/>
        </p:nvSpPr>
        <p:spPr>
          <a:xfrm>
            <a:off x="5497235" y="5957054"/>
            <a:ext cx="3704392" cy="9526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Often favored in scripting languages, educational environments, and scenarios demanding rapid prototyping.</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55464"/>
            <a:ext cx="5933599" cy="558165"/>
          </a:xfrm>
          <a:prstGeom prst="rect">
            <a:avLst/>
          </a:prstGeom>
          <a:noFill/>
          <a:ln/>
        </p:spPr>
        <p:txBody>
          <a:bodyPr wrap="none" lIns="0" tIns="0" rIns="0" bIns="0" rtlCol="0" anchor="t"/>
          <a:lstStyle/>
          <a:p>
            <a:pPr algn="l" indent="0" marL="0">
              <a:lnSpc>
                <a:spcPts val="4350"/>
              </a:lnSpc>
              <a:buNone/>
            </a:pPr>
            <a:r>
              <a:rPr lang="en-US" sz="3500" b="1" dirty="0">
                <a:solidFill>
                  <a:srgbClr val="403C4E"/>
                </a:solidFill>
                <a:latin typeface="Merriweather Bold" pitchFamily="34" charset="0"/>
                <a:ea typeface="Merriweather Bold" pitchFamily="34" charset="-122"/>
                <a:cs typeface="Merriweather Bold" pitchFamily="34" charset="-120"/>
              </a:rPr>
              <a:t>Interpreter Execution Flow</a:t>
            </a:r>
            <a:endParaRPr lang="en-US" sz="3500" dirty="0"/>
          </a:p>
        </p:txBody>
      </p:sp>
      <p:sp>
        <p:nvSpPr>
          <p:cNvPr id="3" name="Text 1"/>
          <p:cNvSpPr/>
          <p:nvPr/>
        </p:nvSpPr>
        <p:spPr>
          <a:xfrm>
            <a:off x="793790" y="1770817"/>
            <a:ext cx="13042821" cy="571500"/>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The interpreter's execution flow is characterized by its continuous cycle of reading, translating, and executing each line of the source code. This process continues until the entire program has been executed or an error is encountered.</a:t>
            </a:r>
            <a:endParaRPr lang="en-US" sz="1400" dirty="0"/>
          </a:p>
        </p:txBody>
      </p:sp>
      <p:pic>
        <p:nvPicPr>
          <p:cNvPr id="4" name="Image 0" descr="preencoded.png">    </p:cNvPr>
          <p:cNvPicPr>
            <a:picLocks noChangeAspect="1"/>
          </p:cNvPicPr>
          <p:nvPr/>
        </p:nvPicPr>
        <p:blipFill>
          <a:blip r:embed="rId1"/>
          <a:stretch>
            <a:fillRect/>
          </a:stretch>
        </p:blipFill>
        <p:spPr>
          <a:xfrm>
            <a:off x="793790" y="2543175"/>
            <a:ext cx="6521410" cy="714494"/>
          </a:xfrm>
          <a:prstGeom prst="rect">
            <a:avLst/>
          </a:prstGeom>
        </p:spPr>
      </p:pic>
      <p:sp>
        <p:nvSpPr>
          <p:cNvPr id="5" name="Text 2"/>
          <p:cNvSpPr/>
          <p:nvPr/>
        </p:nvSpPr>
        <p:spPr>
          <a:xfrm>
            <a:off x="972383" y="3436263"/>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Read Source Code</a:t>
            </a:r>
            <a:endParaRPr lang="en-US" sz="1750" dirty="0"/>
          </a:p>
        </p:txBody>
      </p:sp>
      <p:sp>
        <p:nvSpPr>
          <p:cNvPr id="6" name="Text 3"/>
          <p:cNvSpPr/>
          <p:nvPr/>
        </p:nvSpPr>
        <p:spPr>
          <a:xfrm>
            <a:off x="972383" y="3822383"/>
            <a:ext cx="6164223" cy="285750"/>
          </a:xfrm>
          <a:prstGeom prst="rect">
            <a:avLst/>
          </a:prstGeom>
          <a:noFill/>
          <a:ln/>
        </p:spPr>
        <p:txBody>
          <a:bodyPr wrap="non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The interpreter reads a single line or statement from the source code.</a:t>
            </a:r>
            <a:endParaRPr lang="en-US" sz="1400" dirty="0"/>
          </a:p>
        </p:txBody>
      </p:sp>
      <p:pic>
        <p:nvPicPr>
          <p:cNvPr id="7" name="Image 1" descr="preencoded.png">    </p:cNvPr>
          <p:cNvPicPr>
            <a:picLocks noChangeAspect="1"/>
          </p:cNvPicPr>
          <p:nvPr/>
        </p:nvPicPr>
        <p:blipFill>
          <a:blip r:embed="rId2"/>
          <a:stretch>
            <a:fillRect/>
          </a:stretch>
        </p:blipFill>
        <p:spPr>
          <a:xfrm>
            <a:off x="7315200" y="2543175"/>
            <a:ext cx="6521410" cy="714494"/>
          </a:xfrm>
          <a:prstGeom prst="rect">
            <a:avLst/>
          </a:prstGeom>
        </p:spPr>
      </p:pic>
      <p:sp>
        <p:nvSpPr>
          <p:cNvPr id="8" name="Text 4"/>
          <p:cNvSpPr/>
          <p:nvPr/>
        </p:nvSpPr>
        <p:spPr>
          <a:xfrm>
            <a:off x="7493794" y="3436263"/>
            <a:ext cx="2930009" cy="278963"/>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Translate to Machine Code</a:t>
            </a:r>
            <a:endParaRPr lang="en-US" sz="1750" dirty="0"/>
          </a:p>
        </p:txBody>
      </p:sp>
      <p:sp>
        <p:nvSpPr>
          <p:cNvPr id="9" name="Text 5"/>
          <p:cNvSpPr/>
          <p:nvPr/>
        </p:nvSpPr>
        <p:spPr>
          <a:xfrm>
            <a:off x="7493794" y="3822383"/>
            <a:ext cx="6164223" cy="571500"/>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It translates that specific line into an intermediate code or directly into machine instructions.</a:t>
            </a:r>
            <a:endParaRPr lang="en-US" sz="1400" dirty="0"/>
          </a:p>
        </p:txBody>
      </p:sp>
      <p:pic>
        <p:nvPicPr>
          <p:cNvPr id="10" name="Image 2" descr="preencoded.png">    </p:cNvPr>
          <p:cNvPicPr>
            <a:picLocks noChangeAspect="1"/>
          </p:cNvPicPr>
          <p:nvPr/>
        </p:nvPicPr>
        <p:blipFill>
          <a:blip r:embed="rId3"/>
          <a:stretch>
            <a:fillRect/>
          </a:stretch>
        </p:blipFill>
        <p:spPr>
          <a:xfrm>
            <a:off x="793790" y="4572476"/>
            <a:ext cx="6521410" cy="714494"/>
          </a:xfrm>
          <a:prstGeom prst="rect">
            <a:avLst/>
          </a:prstGeom>
        </p:spPr>
      </p:pic>
      <p:sp>
        <p:nvSpPr>
          <p:cNvPr id="11" name="Text 6"/>
          <p:cNvSpPr/>
          <p:nvPr/>
        </p:nvSpPr>
        <p:spPr>
          <a:xfrm>
            <a:off x="972383" y="5465564"/>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Execute Instruction</a:t>
            </a:r>
            <a:endParaRPr lang="en-US" sz="1750" dirty="0"/>
          </a:p>
        </p:txBody>
      </p:sp>
      <p:sp>
        <p:nvSpPr>
          <p:cNvPr id="12" name="Text 7"/>
          <p:cNvSpPr/>
          <p:nvPr/>
        </p:nvSpPr>
        <p:spPr>
          <a:xfrm>
            <a:off x="972383" y="5851684"/>
            <a:ext cx="6164223" cy="285750"/>
          </a:xfrm>
          <a:prstGeom prst="rect">
            <a:avLst/>
          </a:prstGeom>
          <a:noFill/>
          <a:ln/>
        </p:spPr>
        <p:txBody>
          <a:bodyPr wrap="non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The translated instruction is immediately executed by the machine.</a:t>
            </a:r>
            <a:endParaRPr lang="en-US" sz="1400" dirty="0"/>
          </a:p>
        </p:txBody>
      </p:sp>
      <p:pic>
        <p:nvPicPr>
          <p:cNvPr id="13" name="Image 3" descr="preencoded.png">    </p:cNvPr>
          <p:cNvPicPr>
            <a:picLocks noChangeAspect="1"/>
          </p:cNvPicPr>
          <p:nvPr/>
        </p:nvPicPr>
        <p:blipFill>
          <a:blip r:embed="rId4"/>
          <a:stretch>
            <a:fillRect/>
          </a:stretch>
        </p:blipFill>
        <p:spPr>
          <a:xfrm>
            <a:off x="7315200" y="4572476"/>
            <a:ext cx="6521410" cy="714494"/>
          </a:xfrm>
          <a:prstGeom prst="rect">
            <a:avLst/>
          </a:prstGeom>
        </p:spPr>
      </p:pic>
      <p:sp>
        <p:nvSpPr>
          <p:cNvPr id="14" name="Text 8"/>
          <p:cNvSpPr/>
          <p:nvPr/>
        </p:nvSpPr>
        <p:spPr>
          <a:xfrm>
            <a:off x="7493794" y="5465564"/>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403C4E"/>
                </a:solidFill>
                <a:latin typeface="Merriweather Bold" pitchFamily="34" charset="0"/>
                <a:ea typeface="Merriweather Bold" pitchFamily="34" charset="-122"/>
                <a:cs typeface="Merriweather Bold" pitchFamily="34" charset="-120"/>
              </a:rPr>
              <a:t>Repeat</a:t>
            </a:r>
            <a:endParaRPr lang="en-US" sz="1750" dirty="0"/>
          </a:p>
        </p:txBody>
      </p:sp>
      <p:sp>
        <p:nvSpPr>
          <p:cNvPr id="15" name="Text 9"/>
          <p:cNvSpPr/>
          <p:nvPr/>
        </p:nvSpPr>
        <p:spPr>
          <a:xfrm>
            <a:off x="7493794" y="5851684"/>
            <a:ext cx="6164223" cy="571500"/>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This cycle repeats for the next line, continuing until the program ends or an error occurs.</a:t>
            </a:r>
            <a:endParaRPr lang="en-US" sz="1400" dirty="0"/>
          </a:p>
        </p:txBody>
      </p:sp>
      <p:sp>
        <p:nvSpPr>
          <p:cNvPr id="16" name="Text 10"/>
          <p:cNvSpPr/>
          <p:nvPr/>
        </p:nvSpPr>
        <p:spPr>
          <a:xfrm>
            <a:off x="793790" y="6802636"/>
            <a:ext cx="13042821" cy="571500"/>
          </a:xfrm>
          <a:prstGeom prst="rect">
            <a:avLst/>
          </a:prstGeom>
          <a:noFill/>
          <a:ln/>
        </p:spPr>
        <p:txBody>
          <a:bodyPr wrap="square" lIns="0" tIns="0" rIns="0" bIns="0" rtlCol="0" anchor="t"/>
          <a:lstStyle/>
          <a:p>
            <a:pPr algn="l" indent="0" marL="0">
              <a:lnSpc>
                <a:spcPts val="2250"/>
              </a:lnSpc>
              <a:buNone/>
            </a:pPr>
            <a:r>
              <a:rPr lang="en-US" sz="1400" dirty="0">
                <a:solidFill>
                  <a:srgbClr val="403C4E"/>
                </a:solidFill>
                <a:latin typeface="Open Sans" pitchFamily="34" charset="0"/>
                <a:ea typeface="Open Sans" pitchFamily="34" charset="-122"/>
                <a:cs typeface="Open Sans" pitchFamily="34" charset="-120"/>
              </a:rPr>
              <a:t>This dynamic, real-time translation makes interpreters highly flexible for development and testing, though typically at the cost of execution speed compared to compiled programs.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2026-01-08T12:00:20Z</dcterms:created>
  <dcterms:modified xsi:type="dcterms:W3CDTF">2026-01-08T12:00:20Z</dcterms:modified>
</cp:coreProperties>
</file>